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F5D3-49D5-4D8D-BB03-660B6D66CD34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062C-1BDF-4AFC-BF7A-F5C22F13669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004986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F5D3-49D5-4D8D-BB03-660B6D66CD34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062C-1BDF-4AFC-BF7A-F5C22F13669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482947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F5D3-49D5-4D8D-BB03-660B6D66CD34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062C-1BDF-4AFC-BF7A-F5C22F13669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482495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F5D3-49D5-4D8D-BB03-660B6D66CD34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062C-1BDF-4AFC-BF7A-F5C22F13669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781217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F5D3-49D5-4D8D-BB03-660B6D66CD34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062C-1BDF-4AFC-BF7A-F5C22F13669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150507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F5D3-49D5-4D8D-BB03-660B6D66CD34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062C-1BDF-4AFC-BF7A-F5C22F13669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222469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F5D3-49D5-4D8D-BB03-660B6D66CD34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062C-1BDF-4AFC-BF7A-F5C22F13669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203716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F5D3-49D5-4D8D-BB03-660B6D66CD34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062C-1BDF-4AFC-BF7A-F5C22F13669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567214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F5D3-49D5-4D8D-BB03-660B6D66CD34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062C-1BDF-4AFC-BF7A-F5C22F13669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193359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F5D3-49D5-4D8D-BB03-660B6D66CD34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062C-1BDF-4AFC-BF7A-F5C22F13669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606344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F5D3-49D5-4D8D-BB03-660B6D66CD34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062C-1BDF-4AFC-BF7A-F5C22F13669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268328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2F5D3-49D5-4D8D-BB03-660B6D66CD34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4062C-1BDF-4AFC-BF7A-F5C22F13669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22144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Protein" TargetMode="External"/><Relationship Id="rId3" Type="http://schemas.openxmlformats.org/officeDocument/2006/relationships/hyperlink" Target="https://en.wikipedia.org/wiki/Cell_(biology)" TargetMode="External"/><Relationship Id="rId7" Type="http://schemas.openxmlformats.org/officeDocument/2006/relationships/hyperlink" Target="https://en.wikipedia.org/wiki/Genetic_material" TargetMode="External"/><Relationship Id="rId2" Type="http://schemas.openxmlformats.org/officeDocument/2006/relationships/hyperlink" Target="https://en.wikipedia.org/wiki/Infectious_agen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Virion" TargetMode="External"/><Relationship Id="rId11" Type="http://schemas.openxmlformats.org/officeDocument/2006/relationships/hyperlink" Target="https://en.wikipedia.org/wiki/Lipid" TargetMode="External"/><Relationship Id="rId5" Type="http://schemas.openxmlformats.org/officeDocument/2006/relationships/hyperlink" Target="https://en.wikipedia.org/wiki/Host_cell" TargetMode="External"/><Relationship Id="rId10" Type="http://schemas.openxmlformats.org/officeDocument/2006/relationships/hyperlink" Target="https://en.wikipedia.org/wiki/Viral_envelope" TargetMode="External"/><Relationship Id="rId4" Type="http://schemas.openxmlformats.org/officeDocument/2006/relationships/hyperlink" Target="https://en.wikipedia.org/wiki/Organism" TargetMode="External"/><Relationship Id="rId9" Type="http://schemas.openxmlformats.org/officeDocument/2006/relationships/hyperlink" Target="https://en.wikipedia.org/wiki/Capsid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Immune Response to Viral </a:t>
            </a:r>
            <a:r>
              <a:rPr lang="en-US" dirty="0" smtClean="0"/>
              <a:t>Infections</a:t>
            </a:r>
            <a:br>
              <a:rPr lang="en-US" dirty="0" smtClean="0"/>
            </a:br>
            <a:r>
              <a:rPr lang="en-US" sz="2000" dirty="0" smtClean="0"/>
              <a:t>Dr Mohammed Shoeb</a:t>
            </a:r>
            <a:br>
              <a:rPr lang="en-US" sz="2000" dirty="0" smtClean="0"/>
            </a:br>
            <a:r>
              <a:rPr lang="en-US" sz="2000" dirty="0" smtClean="0"/>
              <a:t>Assistant Professor</a:t>
            </a:r>
            <a:br>
              <a:rPr lang="en-US" sz="2000" dirty="0" smtClean="0"/>
            </a:br>
            <a:r>
              <a:rPr lang="en-US" sz="2000" dirty="0" smtClean="0"/>
              <a:t>Department of Zoology</a:t>
            </a:r>
            <a:br>
              <a:rPr lang="en-US" sz="2000" dirty="0" smtClean="0"/>
            </a:br>
            <a:r>
              <a:rPr lang="en-US" sz="2000" dirty="0" smtClean="0"/>
              <a:t>Govt. Dr WW Patankar Girl’s PG College, Durg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xmlns="" val="2611021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Antibody Mediated Immune Response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Antibodies specific for viral surface antigens are often crucial in containing the spread of a virus during acute infection and in protecting against reinfection.</a:t>
            </a:r>
          </a:p>
          <a:p>
            <a:r>
              <a:rPr lang="en-IN" dirty="0" smtClean="0"/>
              <a:t>Most viruses express </a:t>
            </a:r>
            <a:r>
              <a:rPr lang="en-IN" dirty="0" err="1" smtClean="0"/>
              <a:t>sur</a:t>
            </a:r>
            <a:r>
              <a:rPr lang="en-US" dirty="0"/>
              <a:t>f</a:t>
            </a:r>
            <a:r>
              <a:rPr lang="en-US" dirty="0" smtClean="0"/>
              <a:t>ace receptor molecules that enable them to initiate infection by binding to specific host-cell membrane molecules.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293148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For example, influenza virus binds to </a:t>
            </a:r>
            <a:r>
              <a:rPr lang="en-IN" dirty="0" err="1" smtClean="0"/>
              <a:t>sialic</a:t>
            </a:r>
            <a:r>
              <a:rPr lang="en-IN" dirty="0" smtClean="0"/>
              <a:t> acid residues in cell membrane glycoproteins and glycolipids; rhinovirus binds to intercellular adhesion molecules (ICAMs); and Epstein-Barr virus binds to type 2 complement receptors on B cells.</a:t>
            </a:r>
          </a:p>
          <a:p>
            <a:r>
              <a:rPr lang="en-US" dirty="0" smtClean="0"/>
              <a:t>If antibody to the viral receptor is produced, it can block infection altogether by preventing the binding of viral particles to host cells.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9886379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Secretory IgA in mucous secretions plays an important role in host defense against viruses by blocking viral attachment to mucosal epithelial cells.</a:t>
            </a:r>
          </a:p>
          <a:p>
            <a:r>
              <a:rPr lang="en-US" dirty="0"/>
              <a:t>A</a:t>
            </a:r>
            <a:r>
              <a:rPr lang="en-US" dirty="0" smtClean="0"/>
              <a:t>ntibodies may block viral penetration by binding to epitopes that are necessary to mediate fusion of the viral envelope with the plasma membrane.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4763857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Antibody of a complement-activating </a:t>
            </a:r>
            <a:r>
              <a:rPr lang="en-US" dirty="0" err="1" smtClean="0"/>
              <a:t>isotype</a:t>
            </a:r>
            <a:r>
              <a:rPr lang="en-US" dirty="0"/>
              <a:t> </a:t>
            </a:r>
            <a:r>
              <a:rPr lang="en-US" dirty="0" smtClean="0"/>
              <a:t>causes </a:t>
            </a:r>
            <a:r>
              <a:rPr lang="en-US" dirty="0" err="1" smtClean="0"/>
              <a:t>lysis</a:t>
            </a:r>
            <a:r>
              <a:rPr lang="en-US" dirty="0" smtClean="0"/>
              <a:t> of enveloped </a:t>
            </a:r>
            <a:r>
              <a:rPr lang="en-US" dirty="0" err="1" smtClean="0"/>
              <a:t>virions</a:t>
            </a:r>
            <a:r>
              <a:rPr lang="en-US" dirty="0" smtClean="0"/>
              <a:t>. Antibody or complement can also agglutinate viral particles and function as an opsonizing agent to facilitate Fc- or C3b-receptor–mediated phagocytosis of the viral </a:t>
            </a:r>
            <a:r>
              <a:rPr lang="en-US" dirty="0" err="1" smtClean="0"/>
              <a:t>partical</a:t>
            </a:r>
            <a:r>
              <a:rPr lang="en-US" dirty="0" smtClean="0"/>
              <a:t>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1519916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Cell Mediated Immune Response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Cell-Mediated Immunity is Important for Viral Control and Clearance.</a:t>
            </a:r>
          </a:p>
          <a:p>
            <a:r>
              <a:rPr lang="en-US" dirty="0" smtClean="0"/>
              <a:t>Once an infection is established, cell-mediated immune mechanisms are most important in host defense.</a:t>
            </a:r>
          </a:p>
          <a:p>
            <a:r>
              <a:rPr lang="en-US" dirty="0" smtClean="0"/>
              <a:t>CD8+ T</a:t>
            </a:r>
            <a:r>
              <a:rPr lang="en-US" sz="2000" dirty="0" smtClean="0"/>
              <a:t>C</a:t>
            </a:r>
            <a:r>
              <a:rPr lang="en-US" dirty="0" smtClean="0"/>
              <a:t> cells and CD4+ T</a:t>
            </a:r>
            <a:r>
              <a:rPr lang="en-US" sz="2000" dirty="0" smtClean="0"/>
              <a:t>H</a:t>
            </a:r>
            <a:r>
              <a:rPr lang="en-US" dirty="0" smtClean="0"/>
              <a:t>1 cells are the main components of cell-mediated antiviral defense, although in some cases CD4+ T</a:t>
            </a:r>
            <a:r>
              <a:rPr lang="en-US" sz="2000" dirty="0" smtClean="0"/>
              <a:t>C</a:t>
            </a:r>
            <a:r>
              <a:rPr lang="en-US" dirty="0" smtClean="0"/>
              <a:t> cells have also been implicated.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345891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Activated T</a:t>
            </a:r>
            <a:r>
              <a:rPr lang="en-US" sz="2200" dirty="0" smtClean="0"/>
              <a:t>H</a:t>
            </a:r>
            <a:r>
              <a:rPr lang="en-US" dirty="0" smtClean="0"/>
              <a:t>1 cells produce a number of cytokines, including IL-2, IFN-</a:t>
            </a:r>
            <a:r>
              <a:rPr lang="el-GR" dirty="0" smtClean="0"/>
              <a:t>γ</a:t>
            </a:r>
            <a:r>
              <a:rPr lang="en-US" dirty="0" smtClean="0"/>
              <a:t>, and TNF, that defend against viruses either directly or indirectly.</a:t>
            </a:r>
          </a:p>
          <a:p>
            <a:r>
              <a:rPr lang="en-US" dirty="0" smtClean="0"/>
              <a:t>IFN-</a:t>
            </a:r>
            <a:r>
              <a:rPr lang="el-GR" dirty="0" smtClean="0"/>
              <a:t> γ</a:t>
            </a:r>
            <a:r>
              <a:rPr lang="en-US" dirty="0" smtClean="0"/>
              <a:t> acts directly by inducing an antiviral state in cells.</a:t>
            </a:r>
          </a:p>
          <a:p>
            <a:r>
              <a:rPr lang="en-US" dirty="0" smtClean="0"/>
              <a:t> IL-2 acts indirectly by assisting in the recruitment of </a:t>
            </a:r>
            <a:r>
              <a:rPr lang="en-IN" dirty="0" smtClean="0"/>
              <a:t>Cytotoxic T cells (CTLs)</a:t>
            </a:r>
            <a:r>
              <a:rPr lang="en-US" dirty="0" smtClean="0"/>
              <a:t> precursors into an effector population. </a:t>
            </a:r>
          </a:p>
          <a:p>
            <a:r>
              <a:rPr lang="en-US" dirty="0" smtClean="0"/>
              <a:t>Both IL-2 and IFN-</a:t>
            </a:r>
            <a:r>
              <a:rPr lang="el-GR" dirty="0" smtClean="0"/>
              <a:t> γ</a:t>
            </a:r>
            <a:r>
              <a:rPr lang="en-US" dirty="0" smtClean="0"/>
              <a:t> activate NK cells, which play an important role in host defense during the first days of many viral infections until a specific CTL response develops.</a:t>
            </a:r>
          </a:p>
          <a:p>
            <a:r>
              <a:rPr lang="en-US" dirty="0" smtClean="0"/>
              <a:t>CTLs specific for the virus eliminate virus-infected self-cells and thus eliminate potential sources of new virus.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6683605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Viruses Can Evade Host Defense Mechanisms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By evading the action of IFN-</a:t>
            </a:r>
            <a:r>
              <a:rPr lang="el-GR" dirty="0" smtClean="0"/>
              <a:t>α</a:t>
            </a:r>
            <a:r>
              <a:rPr lang="en-US" dirty="0" smtClean="0"/>
              <a:t>/</a:t>
            </a:r>
            <a:r>
              <a:rPr lang="el-GR" dirty="0" smtClean="0"/>
              <a:t>β</a:t>
            </a:r>
            <a:r>
              <a:rPr lang="en-US" dirty="0" smtClean="0"/>
              <a:t>.For example </a:t>
            </a:r>
            <a:r>
              <a:rPr lang="en-IN" dirty="0" smtClean="0"/>
              <a:t>hepatitis C virus.</a:t>
            </a:r>
          </a:p>
          <a:p>
            <a:r>
              <a:rPr lang="en-US" dirty="0" smtClean="0"/>
              <a:t>By inhibition of antigen presentation by infected host cells. For example HSV-1 and HSV-2.</a:t>
            </a:r>
          </a:p>
          <a:p>
            <a:r>
              <a:rPr lang="en-US" dirty="0" smtClean="0"/>
              <a:t>By inhibiting the classical complement pathway.</a:t>
            </a:r>
            <a:r>
              <a:rPr lang="en-IN" dirty="0" smtClean="0"/>
              <a:t> </a:t>
            </a:r>
            <a:r>
              <a:rPr lang="en-US" dirty="0" smtClean="0"/>
              <a:t>For example </a:t>
            </a:r>
            <a:r>
              <a:rPr lang="en-IN" dirty="0" err="1" smtClean="0"/>
              <a:t>Vaccinia</a:t>
            </a:r>
            <a:r>
              <a:rPr lang="en-IN" dirty="0" smtClean="0"/>
              <a:t> virus.</a:t>
            </a:r>
          </a:p>
          <a:p>
            <a:r>
              <a:rPr lang="en-US" dirty="0" smtClean="0"/>
              <a:t>By Changing Antigens. For example Influenza Virus.</a:t>
            </a:r>
          </a:p>
          <a:p>
            <a:r>
              <a:rPr lang="en-US" dirty="0" smtClean="0"/>
              <a:t>By Suppressing immune response. For example </a:t>
            </a:r>
            <a:r>
              <a:rPr lang="en-IN" dirty="0" smtClean="0"/>
              <a:t>Epstein-Barr virus (EBV).</a:t>
            </a:r>
            <a:endParaRPr lang="en-US" dirty="0" smtClean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6794481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52048226"/>
              </p:ext>
            </p:extLst>
          </p:nvPr>
        </p:nvGraphicFramePr>
        <p:xfrm>
          <a:off x="323528" y="188640"/>
          <a:ext cx="8568952" cy="70065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4448"/>
                <a:gridCol w="3085275"/>
                <a:gridCol w="3879229"/>
              </a:tblGrid>
              <a:tr h="21645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Response </a:t>
                      </a:r>
                      <a:r>
                        <a:rPr lang="en-IN" sz="1400" dirty="0" smtClean="0">
                          <a:effectLst/>
                        </a:rPr>
                        <a:t>type</a:t>
                      </a:r>
                      <a:r>
                        <a:rPr lang="en-IN" sz="1400" dirty="0">
                          <a:effectLst/>
                        </a:rPr>
                        <a:t>	</a:t>
                      </a:r>
                    </a:p>
                  </a:txBody>
                  <a:tcPr marL="55518" marR="55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Effector molecule or cell</a:t>
                      </a:r>
                      <a:endParaRPr lang="en-IN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Activity</a:t>
                      </a:r>
                      <a:endParaRPr lang="en-IN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/>
                </a:tc>
              </a:tr>
              <a:tr h="6375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Humoral Response</a:t>
                      </a:r>
                      <a:endParaRPr lang="en-IN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Antibody (especially, secretory IgA)</a:t>
                      </a:r>
                      <a:endParaRPr lang="en-IN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Blocks binding of virus to host cells, thus preventing infection or reinfection </a:t>
                      </a:r>
                    </a:p>
                  </a:txBody>
                  <a:tcPr marL="55518" marR="55518" marT="0" marB="0"/>
                </a:tc>
              </a:tr>
              <a:tr h="6375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 </a:t>
                      </a:r>
                      <a:endParaRPr lang="en-IN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IgG, IgM, and IgA antibody</a:t>
                      </a:r>
                      <a:endParaRPr lang="en-IN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Blocks fusion of viral envelope with host-cells plasma </a:t>
                      </a:r>
                      <a:r>
                        <a:rPr lang="en-IN" sz="1400" dirty="0" smtClean="0">
                          <a:effectLst/>
                        </a:rPr>
                        <a:t>membrane</a:t>
                      </a:r>
                      <a:endParaRPr lang="en-IN" sz="1400" dirty="0">
                        <a:effectLst/>
                      </a:endParaRPr>
                    </a:p>
                  </a:txBody>
                  <a:tcPr marL="55518" marR="55518" marT="0" marB="0"/>
                </a:tc>
              </a:tr>
              <a:tr h="6375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 </a:t>
                      </a:r>
                      <a:endParaRPr lang="en-IN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IgG and IgM antibody 	</a:t>
                      </a:r>
                      <a:endParaRPr lang="en-IN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Enhances phagocytosis of viral particles (</a:t>
                      </a:r>
                      <a:r>
                        <a:rPr lang="en-IN" sz="1400" dirty="0" err="1">
                          <a:effectLst/>
                        </a:rPr>
                        <a:t>opsonization</a:t>
                      </a:r>
                      <a:r>
                        <a:rPr lang="en-IN" sz="1400" dirty="0" smtClean="0">
                          <a:effectLst/>
                        </a:rPr>
                        <a:t>)</a:t>
                      </a:r>
                      <a:endParaRPr lang="en-IN" sz="1400" dirty="0">
                        <a:effectLst/>
                      </a:endParaRPr>
                    </a:p>
                  </a:txBody>
                  <a:tcPr marL="55518" marR="55518" marT="0" marB="0"/>
                </a:tc>
              </a:tr>
              <a:tr h="2147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 </a:t>
                      </a:r>
                      <a:endParaRPr lang="en-IN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IgM antibody</a:t>
                      </a:r>
                      <a:endParaRPr lang="en-IN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Agglutinates viral particles</a:t>
                      </a:r>
                      <a:endParaRPr lang="en-IN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/>
                </a:tc>
              </a:tr>
              <a:tr h="8500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 </a:t>
                      </a:r>
                      <a:endParaRPr lang="en-IN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Complement activated by IgG or IgM antibody</a:t>
                      </a:r>
                      <a:endParaRPr lang="en-IN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Mediates </a:t>
                      </a:r>
                      <a:r>
                        <a:rPr lang="en-IN" sz="1400" dirty="0" err="1">
                          <a:effectLst/>
                        </a:rPr>
                        <a:t>opsonization</a:t>
                      </a:r>
                      <a:r>
                        <a:rPr lang="en-IN" sz="1400" dirty="0">
                          <a:effectLst/>
                        </a:rPr>
                        <a:t> by C3b and </a:t>
                      </a:r>
                      <a:r>
                        <a:rPr lang="en-IN" sz="1400" dirty="0" err="1">
                          <a:effectLst/>
                        </a:rPr>
                        <a:t>lysis</a:t>
                      </a:r>
                      <a:r>
                        <a:rPr lang="en-IN" sz="1400" dirty="0">
                          <a:effectLst/>
                        </a:rPr>
                        <a:t> of enveloped viral particles by </a:t>
                      </a:r>
                      <a:r>
                        <a:rPr lang="en-IN" sz="1400" dirty="0" smtClean="0">
                          <a:effectLst/>
                        </a:rPr>
                        <a:t>membrane attack </a:t>
                      </a:r>
                      <a:r>
                        <a:rPr lang="en-IN" sz="1400" dirty="0">
                          <a:effectLst/>
                        </a:rPr>
                        <a:t>complex </a:t>
                      </a:r>
                    </a:p>
                  </a:txBody>
                  <a:tcPr marL="55518" marR="55518" marT="0" marB="0"/>
                </a:tc>
              </a:tr>
              <a:tr h="4295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 smtClean="0">
                          <a:effectLst/>
                        </a:rPr>
                        <a:t>Cell-mediated Response</a:t>
                      </a:r>
                      <a:endParaRPr lang="en-IN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 smtClean="0">
                          <a:effectLst/>
                        </a:rPr>
                        <a:t>IFN-γ</a:t>
                      </a:r>
                      <a:r>
                        <a:rPr lang="en-IN" sz="1400" baseline="0" dirty="0" smtClean="0">
                          <a:effectLst/>
                        </a:rPr>
                        <a:t> </a:t>
                      </a:r>
                      <a:r>
                        <a:rPr lang="en-IN" sz="1400" dirty="0" smtClean="0">
                          <a:effectLst/>
                        </a:rPr>
                        <a:t>secreted </a:t>
                      </a:r>
                      <a:r>
                        <a:rPr lang="en-IN" sz="1400" dirty="0">
                          <a:effectLst/>
                        </a:rPr>
                        <a:t>by TH or TC cells 	</a:t>
                      </a:r>
                      <a:endParaRPr lang="en-IN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/>
                </a:tc>
                <a:tc>
                  <a:txBody>
                    <a:bodyPr/>
                    <a:lstStyle/>
                    <a:p>
                      <a:pPr marL="1371600" indent="-1371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Has direct antiviral </a:t>
                      </a:r>
                      <a:r>
                        <a:rPr lang="en-IN" sz="1400" dirty="0" smtClean="0">
                          <a:effectLst/>
                        </a:rPr>
                        <a:t>activity</a:t>
                      </a:r>
                      <a:endParaRPr lang="en-IN" sz="1400" dirty="0">
                        <a:effectLst/>
                      </a:endParaRPr>
                    </a:p>
                  </a:txBody>
                  <a:tcPr marL="55518" marR="55518" marT="0" marB="0"/>
                </a:tc>
              </a:tr>
              <a:tr h="4295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 </a:t>
                      </a:r>
                      <a:endParaRPr lang="en-IN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Cytotoxic T lymphocytes (CTLs)</a:t>
                      </a:r>
                      <a:endParaRPr lang="en-IN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/>
                </a:tc>
                <a:tc>
                  <a:txBody>
                    <a:bodyPr/>
                    <a:lstStyle/>
                    <a:p>
                      <a:pPr marL="1371600" indent="-1371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Kill virus-infected self-cells</a:t>
                      </a:r>
                      <a:endParaRPr lang="en-IN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/>
                </a:tc>
              </a:tr>
              <a:tr h="6375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 </a:t>
                      </a:r>
                      <a:endParaRPr lang="en-IN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NK cells and macrophages</a:t>
                      </a:r>
                      <a:endParaRPr lang="en-IN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Kill virus-infected cells by </a:t>
                      </a:r>
                      <a:r>
                        <a:rPr lang="en-IN" sz="1400" dirty="0" smtClean="0">
                          <a:effectLst/>
                        </a:rPr>
                        <a:t>antibody dependent </a:t>
                      </a:r>
                      <a:r>
                        <a:rPr lang="en-IN" sz="1400" dirty="0">
                          <a:effectLst/>
                        </a:rPr>
                        <a:t>cell-mediated </a:t>
                      </a:r>
                      <a:r>
                        <a:rPr lang="en-IN" sz="1400" dirty="0" smtClean="0">
                          <a:effectLst/>
                        </a:rPr>
                        <a:t>cytotoxicity</a:t>
                      </a:r>
                      <a:endParaRPr lang="en-IN" sz="1400" dirty="0">
                        <a:effectLst/>
                      </a:endParaRPr>
                    </a:p>
                  </a:txBody>
                  <a:tcPr marL="55518" marR="55518" marT="0" marB="0"/>
                </a:tc>
              </a:tr>
              <a:tr h="2147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 </a:t>
                      </a:r>
                      <a:endParaRPr lang="en-IN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 </a:t>
                      </a:r>
                      <a:endParaRPr lang="en-IN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/>
                </a:tc>
                <a:tc>
                  <a:txBody>
                    <a:bodyPr/>
                    <a:lstStyle/>
                    <a:p>
                      <a:pPr marL="1371600" indent="-1371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900" dirty="0">
                          <a:effectLst/>
                        </a:rPr>
                        <a:t> </a:t>
                      </a:r>
                      <a:endParaRPr lang="en-IN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518" marR="5551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970565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Immunology by </a:t>
            </a:r>
            <a:r>
              <a:rPr lang="en-US" smtClean="0"/>
              <a:t>Kuby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770156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 </a:t>
            </a:r>
            <a:r>
              <a:rPr lang="en-US" b="1" dirty="0"/>
              <a:t>virus</a:t>
            </a:r>
            <a:r>
              <a:rPr lang="en-US" dirty="0"/>
              <a:t> is a submicroscopic </a:t>
            </a:r>
            <a:r>
              <a:rPr lang="en-US" dirty="0">
                <a:hlinkClick r:id="rId2" tooltip="Infectious agent"/>
              </a:rPr>
              <a:t>infectious agent</a:t>
            </a:r>
            <a:r>
              <a:rPr lang="en-US" dirty="0"/>
              <a:t> that replicates only inside the living </a:t>
            </a:r>
            <a:r>
              <a:rPr lang="en-US" dirty="0">
                <a:hlinkClick r:id="rId3" tooltip="Cell (biology)"/>
              </a:rPr>
              <a:t>cells</a:t>
            </a:r>
            <a:r>
              <a:rPr lang="en-US" dirty="0"/>
              <a:t> of an </a:t>
            </a:r>
            <a:r>
              <a:rPr lang="en-US" dirty="0">
                <a:hlinkClick r:id="rId4" tooltip="Organism"/>
              </a:rPr>
              <a:t>organism</a:t>
            </a:r>
            <a:r>
              <a:rPr lang="en-US" dirty="0" smtClean="0"/>
              <a:t>.</a:t>
            </a:r>
          </a:p>
          <a:p>
            <a:r>
              <a:rPr lang="en-US" dirty="0"/>
              <a:t>When infected, a </a:t>
            </a:r>
            <a:r>
              <a:rPr lang="en-US" dirty="0">
                <a:hlinkClick r:id="rId5" tooltip="Host cell"/>
              </a:rPr>
              <a:t>host cell</a:t>
            </a:r>
            <a:r>
              <a:rPr lang="en-US" dirty="0"/>
              <a:t> is often forced to rapidly produce thousands of copies of the original virus. </a:t>
            </a:r>
            <a:endParaRPr lang="en-US" dirty="0" smtClean="0"/>
          </a:p>
          <a:p>
            <a:r>
              <a:rPr lang="en-US" dirty="0" smtClean="0"/>
              <a:t>When </a:t>
            </a:r>
            <a:r>
              <a:rPr lang="en-US" dirty="0"/>
              <a:t>not inside an infected cell or in the process of infecting a cell, viruses exist in the form of independent viral particles, or </a:t>
            </a:r>
            <a:r>
              <a:rPr lang="en-US" i="1" dirty="0" err="1" smtClean="0">
                <a:hlinkClick r:id="rId6" tooltip="Virion"/>
              </a:rPr>
              <a:t>virions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Virion</a:t>
            </a:r>
            <a:r>
              <a:rPr lang="en-US" dirty="0" smtClean="0"/>
              <a:t> consists of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(i) </a:t>
            </a:r>
            <a:r>
              <a:rPr lang="en-US" dirty="0" smtClean="0"/>
              <a:t>G</a:t>
            </a:r>
            <a:r>
              <a:rPr lang="en-US" dirty="0" smtClean="0">
                <a:hlinkClick r:id="rId7" tooltip="Genetic material"/>
              </a:rPr>
              <a:t>enetic material</a:t>
            </a:r>
            <a:r>
              <a:rPr lang="en-US" dirty="0"/>
              <a:t> </a:t>
            </a:r>
            <a:r>
              <a:rPr lang="en-US" dirty="0" smtClean="0"/>
              <a:t>which can be Single or Double Stranded 	DNA/RNA</a:t>
            </a:r>
          </a:p>
          <a:p>
            <a:pPr marL="0" indent="0">
              <a:buNone/>
            </a:pPr>
            <a:r>
              <a:rPr lang="en-US" dirty="0" smtClean="0"/>
              <a:t>(ii</a:t>
            </a:r>
            <a:r>
              <a:rPr lang="en-US" dirty="0"/>
              <a:t>) </a:t>
            </a:r>
            <a:r>
              <a:rPr lang="en-US" dirty="0" smtClean="0"/>
              <a:t>A</a:t>
            </a:r>
            <a:r>
              <a:rPr lang="en-US" dirty="0"/>
              <a:t> </a:t>
            </a:r>
            <a:r>
              <a:rPr lang="en-US" dirty="0">
                <a:hlinkClick r:id="rId8" tooltip="Protein"/>
              </a:rPr>
              <a:t>protein</a:t>
            </a:r>
            <a:r>
              <a:rPr lang="en-US" dirty="0"/>
              <a:t> coat, the </a:t>
            </a:r>
            <a:r>
              <a:rPr lang="en-US" i="1" dirty="0">
                <a:hlinkClick r:id="rId9" tooltip="Capsid"/>
              </a:rPr>
              <a:t>capsid</a:t>
            </a:r>
            <a:r>
              <a:rPr lang="en-US" dirty="0"/>
              <a:t>, which surrounds and protects </a:t>
            </a:r>
            <a:r>
              <a:rPr lang="en-US" dirty="0" smtClean="0"/>
              <a:t>	the </a:t>
            </a:r>
            <a:r>
              <a:rPr lang="en-US" dirty="0"/>
              <a:t>genetic material; and in some cases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iii) </a:t>
            </a:r>
            <a:r>
              <a:rPr lang="en-US" dirty="0" smtClean="0"/>
              <a:t>An </a:t>
            </a:r>
            <a:r>
              <a:rPr lang="en-US" dirty="0"/>
              <a:t>outside </a:t>
            </a:r>
            <a:r>
              <a:rPr lang="en-US" dirty="0">
                <a:hlinkClick r:id="rId10" tooltip="Viral envelope"/>
              </a:rPr>
              <a:t>envelope</a:t>
            </a:r>
            <a:r>
              <a:rPr lang="en-US" dirty="0"/>
              <a:t> of </a:t>
            </a:r>
            <a:r>
              <a:rPr lang="en-US" dirty="0">
                <a:hlinkClick r:id="rId11" tooltip="Lipid"/>
              </a:rPr>
              <a:t>lipids</a:t>
            </a:r>
            <a:r>
              <a:rPr lang="en-US" dirty="0"/>
              <a:t>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989172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Virus infect organisms through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Vectors transmission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Droplet Infection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Sexual transmission</a:t>
            </a: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261854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Immune Response to Virus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response to the Virus infection host immune system activates an immune response.</a:t>
            </a:r>
          </a:p>
          <a:p>
            <a:r>
              <a:rPr lang="en-US" dirty="0" smtClean="0"/>
              <a:t>This includes Innate immune response by cells and other mechanisms that protects the body by non specific mechanisms, and adaptive immune response by antibodies that neutralizes the virus.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228595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Innate Immune response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innate immune response to viral infection is primarily through the induction of type I interferon (IFN-</a:t>
            </a:r>
            <a:r>
              <a:rPr lang="el-GR" dirty="0" smtClean="0"/>
              <a:t>α</a:t>
            </a:r>
            <a:r>
              <a:rPr lang="en-US" dirty="0" smtClean="0"/>
              <a:t> and IFN-</a:t>
            </a:r>
            <a:r>
              <a:rPr lang="el-GR" dirty="0" smtClean="0"/>
              <a:t>β</a:t>
            </a:r>
            <a:r>
              <a:rPr lang="en-US" dirty="0" smtClean="0"/>
              <a:t>) and the activation of NK cells.</a:t>
            </a:r>
          </a:p>
          <a:p>
            <a:r>
              <a:rPr lang="en-US" dirty="0" smtClean="0"/>
              <a:t>Double stranded RNA (</a:t>
            </a:r>
            <a:r>
              <a:rPr lang="en-US" dirty="0" err="1" smtClean="0"/>
              <a:t>dsRNA</a:t>
            </a:r>
            <a:r>
              <a:rPr lang="en-US" dirty="0" smtClean="0"/>
              <a:t>) produced during the viral life cycle can induce the expression of IFN-</a:t>
            </a:r>
            <a:r>
              <a:rPr lang="el-GR" dirty="0" smtClean="0"/>
              <a:t>α</a:t>
            </a:r>
            <a:r>
              <a:rPr lang="en-US" dirty="0" smtClean="0"/>
              <a:t> and IFN-</a:t>
            </a:r>
            <a:r>
              <a:rPr lang="el-GR" dirty="0" smtClean="0"/>
              <a:t> β</a:t>
            </a:r>
            <a:r>
              <a:rPr lang="en-US" dirty="0" smtClean="0"/>
              <a:t> by the infected cell, Macrophages, monocytes, and fibroblasts.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28049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IFN-</a:t>
            </a:r>
            <a:r>
              <a:rPr lang="el-GR" dirty="0" smtClean="0"/>
              <a:t>α</a:t>
            </a:r>
            <a:r>
              <a:rPr lang="en-US" dirty="0" smtClean="0"/>
              <a:t> and IFN-</a:t>
            </a:r>
            <a:r>
              <a:rPr lang="el-GR" dirty="0" smtClean="0"/>
              <a:t>β </a:t>
            </a:r>
            <a:r>
              <a:rPr lang="en-US" dirty="0" smtClean="0"/>
              <a:t>can induce an antiviral response or resistance to viral replication by binding to the IFN / receptor. Once bound, IFN-</a:t>
            </a:r>
            <a:r>
              <a:rPr lang="el-GR" dirty="0" smtClean="0"/>
              <a:t>α</a:t>
            </a:r>
            <a:r>
              <a:rPr lang="en-US" dirty="0" smtClean="0"/>
              <a:t> and IFN-</a:t>
            </a:r>
            <a:r>
              <a:rPr lang="el-GR" dirty="0" smtClean="0"/>
              <a:t>β</a:t>
            </a:r>
            <a:r>
              <a:rPr lang="en-US" dirty="0" smtClean="0"/>
              <a:t> activate the JAK-STAT pathway, which in turn induces the transcription of several genes.</a:t>
            </a:r>
          </a:p>
          <a:p>
            <a:r>
              <a:rPr lang="en-US" dirty="0" smtClean="0"/>
              <a:t>One of these genes encodes an</a:t>
            </a:r>
            <a:r>
              <a:rPr lang="en-IN" dirty="0" smtClean="0"/>
              <a:t> enzyme known as 2-5-oligo-adenylate </a:t>
            </a:r>
            <a:r>
              <a:rPr lang="en-IN" dirty="0" err="1" smtClean="0"/>
              <a:t>synthetase</a:t>
            </a:r>
            <a:r>
              <a:rPr lang="en-IN" dirty="0" smtClean="0"/>
              <a:t> [2-5(A) </a:t>
            </a:r>
            <a:r>
              <a:rPr lang="en-IN" dirty="0" err="1" smtClean="0"/>
              <a:t>synthetase</a:t>
            </a:r>
            <a:r>
              <a:rPr lang="en-IN" dirty="0" smtClean="0"/>
              <a:t>], which activates a </a:t>
            </a:r>
            <a:r>
              <a:rPr lang="en-IN" dirty="0" err="1" smtClean="0"/>
              <a:t>ribonuclease</a:t>
            </a:r>
            <a:r>
              <a:rPr lang="en-IN" dirty="0" smtClean="0"/>
              <a:t> (</a:t>
            </a:r>
            <a:r>
              <a:rPr lang="en-IN" dirty="0" err="1" smtClean="0"/>
              <a:t>RNAse</a:t>
            </a:r>
            <a:r>
              <a:rPr lang="en-IN" dirty="0" smtClean="0"/>
              <a:t> L) that degrades viral RNA.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796173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Other genes activated by IFN-</a:t>
            </a:r>
            <a:r>
              <a:rPr lang="el-GR" dirty="0" smtClean="0"/>
              <a:t>α</a:t>
            </a:r>
            <a:r>
              <a:rPr lang="en-IN" dirty="0" smtClean="0"/>
              <a:t>/</a:t>
            </a:r>
            <a:r>
              <a:rPr lang="el-GR" dirty="0" smtClean="0"/>
              <a:t>β</a:t>
            </a:r>
            <a:r>
              <a:rPr lang="en-IN" dirty="0" smtClean="0"/>
              <a:t> binding to its receptor also contribute to the inhibition of viral replication. For example, IFN-</a:t>
            </a:r>
            <a:r>
              <a:rPr lang="el-GR" dirty="0" smtClean="0"/>
              <a:t> α</a:t>
            </a:r>
            <a:r>
              <a:rPr lang="en-IN" dirty="0" smtClean="0"/>
              <a:t>/</a:t>
            </a:r>
            <a:r>
              <a:rPr lang="el-GR" dirty="0" smtClean="0"/>
              <a:t>β</a:t>
            </a:r>
            <a:r>
              <a:rPr lang="en-IN" dirty="0" smtClean="0"/>
              <a:t> binding induces a specific protein kinase called </a:t>
            </a:r>
            <a:r>
              <a:rPr lang="en-IN" dirty="0" err="1" smtClean="0"/>
              <a:t>dsRNA</a:t>
            </a:r>
            <a:r>
              <a:rPr lang="en-IN" dirty="0" smtClean="0"/>
              <a:t>-dependent protein kinase (PKR), which inactivates protein synthesis, thus blocking viral replication in infected cells.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319848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binding of IFN-</a:t>
            </a:r>
            <a:r>
              <a:rPr lang="el-GR" dirty="0" smtClean="0"/>
              <a:t>α</a:t>
            </a:r>
            <a:r>
              <a:rPr lang="en-US" dirty="0" smtClean="0"/>
              <a:t> and IFN-</a:t>
            </a:r>
            <a:r>
              <a:rPr lang="el-GR" dirty="0" smtClean="0"/>
              <a:t>β</a:t>
            </a:r>
            <a:r>
              <a:rPr lang="en-US" dirty="0" smtClean="0"/>
              <a:t> to NK cells induces lytic activity, making them very effective in killing virally infected cells. The activity of NK cells is also greatly enhanced by IL-12, a cytokine that is produced very early in a response to viral infection.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200949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59632" y="155044"/>
            <a:ext cx="5976664" cy="5927711"/>
          </a:xfrm>
        </p:spPr>
      </p:pic>
    </p:spTree>
    <p:extLst>
      <p:ext uri="{BB962C8B-B14F-4D97-AF65-F5344CB8AC3E}">
        <p14:creationId xmlns:p14="http://schemas.microsoft.com/office/powerpoint/2010/main" xmlns="" val="2549157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871</Words>
  <Application>Microsoft Office PowerPoint</Application>
  <PresentationFormat>On-screen Show (4:3)</PresentationFormat>
  <Paragraphs>79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Immune Response to Viral Infections Dr Mohammed Shoeb Assistant Professor Department of Zoology Govt. Dr WW Patankar Girl’s PG College, Durg</vt:lpstr>
      <vt:lpstr>Introduction</vt:lpstr>
      <vt:lpstr>Slide 3</vt:lpstr>
      <vt:lpstr>Immune Response to Virus</vt:lpstr>
      <vt:lpstr>Innate Immune response</vt:lpstr>
      <vt:lpstr>Slide 6</vt:lpstr>
      <vt:lpstr>Slide 7</vt:lpstr>
      <vt:lpstr>Slide 8</vt:lpstr>
      <vt:lpstr>Slide 9</vt:lpstr>
      <vt:lpstr>Antibody Mediated Immune Response</vt:lpstr>
      <vt:lpstr>Slide 11</vt:lpstr>
      <vt:lpstr>Slide 12</vt:lpstr>
      <vt:lpstr>Slide 13</vt:lpstr>
      <vt:lpstr>Cell Mediated Immune Response</vt:lpstr>
      <vt:lpstr>Slide 15</vt:lpstr>
      <vt:lpstr>Viruses Can Evade Host Defense Mechanisms</vt:lpstr>
      <vt:lpstr>Slide 17</vt:lpstr>
      <vt:lpstr>Reference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Immune Response to Viral Infections</dc:title>
  <dc:creator>user</dc:creator>
  <cp:lastModifiedBy>zoology</cp:lastModifiedBy>
  <cp:revision>36</cp:revision>
  <dcterms:created xsi:type="dcterms:W3CDTF">2024-12-25T08:04:00Z</dcterms:created>
  <dcterms:modified xsi:type="dcterms:W3CDTF">2025-07-14T11:01:49Z</dcterms:modified>
</cp:coreProperties>
</file>